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65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EB03EF-C6AF-4D04-9EE3-F688BF21820C}" v="6" dt="2026-06-29T04:23:05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undo custSel modSld">
      <pc:chgData name="saif siddiqui" userId="96bb672f4a89912b" providerId="LiveId" clId="{A8B009FD-9389-4E07-BCFA-EC92353844F4}" dt="2026-06-29T04:31:07.447" v="690" actId="20577"/>
      <pc:docMkLst>
        <pc:docMk/>
      </pc:docMkLst>
      <pc:sldChg chg="modSp mod">
        <pc:chgData name="saif siddiqui" userId="96bb672f4a89912b" providerId="LiveId" clId="{A8B009FD-9389-4E07-BCFA-EC92353844F4}" dt="2026-06-29T04:30:58.070" v="672" actId="20577"/>
        <pc:sldMkLst>
          <pc:docMk/>
          <pc:sldMk cId="4181099962" sldId="258"/>
        </pc:sldMkLst>
        <pc:spChg chg="mod">
          <ac:chgData name="saif siddiqui" userId="96bb672f4a89912b" providerId="LiveId" clId="{A8B009FD-9389-4E07-BCFA-EC92353844F4}" dt="2026-06-29T04:30:58.070" v="672" actId="20577"/>
          <ac:spMkLst>
            <pc:docMk/>
            <pc:sldMk cId="4181099962" sldId="258"/>
            <ac:spMk id="2" creationId="{A52BFB5B-04B5-A869-1FFF-2B9F052ED21E}"/>
          </ac:spMkLst>
        </pc:spChg>
        <pc:spChg chg="mod">
          <ac:chgData name="saif siddiqui" userId="96bb672f4a89912b" providerId="LiveId" clId="{A8B009FD-9389-4E07-BCFA-EC92353844F4}" dt="2026-06-29T04:15:27.341" v="517" actId="27636"/>
          <ac:spMkLst>
            <pc:docMk/>
            <pc:sldMk cId="4181099962" sldId="258"/>
            <ac:spMk id="3" creationId="{E477B335-0196-F83F-2ED4-AEB8BB45428D}"/>
          </ac:spMkLst>
        </pc:spChg>
        <pc:picChg chg="mod">
          <ac:chgData name="saif siddiqui" userId="96bb672f4a89912b" providerId="LiveId" clId="{A8B009FD-9389-4E07-BCFA-EC92353844F4}" dt="2026-06-29T03:59:52.823" v="493" actId="1076"/>
          <ac:picMkLst>
            <pc:docMk/>
            <pc:sldMk cId="4181099962" sldId="258"/>
            <ac:picMk id="4" creationId="{FEB78562-94DF-8777-5BB3-D1B159D68D63}"/>
          </ac:picMkLst>
        </pc:picChg>
      </pc:sldChg>
      <pc:sldChg chg="addSp modSp mod">
        <pc:chgData name="saif siddiqui" userId="96bb672f4a89912b" providerId="LiveId" clId="{A8B009FD-9389-4E07-BCFA-EC92353844F4}" dt="2026-06-29T04:30:41.903" v="639" actId="20577"/>
        <pc:sldMkLst>
          <pc:docMk/>
          <pc:sldMk cId="94923832" sldId="259"/>
        </pc:sldMkLst>
        <pc:spChg chg="mod">
          <ac:chgData name="saif siddiqui" userId="96bb672f4a89912b" providerId="LiveId" clId="{A8B009FD-9389-4E07-BCFA-EC92353844F4}" dt="2026-06-29T04:30:41.903" v="639" actId="20577"/>
          <ac:spMkLst>
            <pc:docMk/>
            <pc:sldMk cId="94923832" sldId="259"/>
            <ac:spMk id="2" creationId="{CB3D754A-4683-5AF4-116C-07925DC3AE63}"/>
          </ac:spMkLst>
        </pc:spChg>
        <pc:spChg chg="mod">
          <ac:chgData name="saif siddiqui" userId="96bb672f4a89912b" providerId="LiveId" clId="{A8B009FD-9389-4E07-BCFA-EC92353844F4}" dt="2026-06-29T04:15:46.556" v="519" actId="2711"/>
          <ac:spMkLst>
            <pc:docMk/>
            <pc:sldMk cId="94923832" sldId="259"/>
            <ac:spMk id="3" creationId="{A689E55D-5BB6-694F-49CA-A11A8186BD30}"/>
          </ac:spMkLst>
        </pc:spChg>
        <pc:picChg chg="add mod">
          <ac:chgData name="saif siddiqui" userId="96bb672f4a89912b" providerId="LiveId" clId="{A8B009FD-9389-4E07-BCFA-EC92353844F4}" dt="2026-06-29T04:02:24.018" v="498" actId="1076"/>
          <ac:picMkLst>
            <pc:docMk/>
            <pc:sldMk cId="94923832" sldId="259"/>
            <ac:picMk id="4" creationId="{4F5417A0-4898-1F72-691D-BC58A4F466DD}"/>
          </ac:picMkLst>
        </pc:picChg>
      </pc:sldChg>
      <pc:sldChg chg="addSp modSp mod">
        <pc:chgData name="saif siddiqui" userId="96bb672f4a89912b" providerId="LiveId" clId="{A8B009FD-9389-4E07-BCFA-EC92353844F4}" dt="2026-06-29T04:30:47.118" v="655" actId="20577"/>
        <pc:sldMkLst>
          <pc:docMk/>
          <pc:sldMk cId="60085631" sldId="260"/>
        </pc:sldMkLst>
        <pc:spChg chg="mod">
          <ac:chgData name="saif siddiqui" userId="96bb672f4a89912b" providerId="LiveId" clId="{A8B009FD-9389-4E07-BCFA-EC92353844F4}" dt="2026-06-29T04:30:47.118" v="655" actId="20577"/>
          <ac:spMkLst>
            <pc:docMk/>
            <pc:sldMk cId="60085631" sldId="260"/>
            <ac:spMk id="2" creationId="{A8A2B83D-E177-E96F-94F3-30FAFFA4DAF6}"/>
          </ac:spMkLst>
        </pc:spChg>
        <pc:spChg chg="mod">
          <ac:chgData name="saif siddiqui" userId="96bb672f4a89912b" providerId="LiveId" clId="{A8B009FD-9389-4E07-BCFA-EC92353844F4}" dt="2026-06-29T04:16:16.215" v="521" actId="2711"/>
          <ac:spMkLst>
            <pc:docMk/>
            <pc:sldMk cId="60085631" sldId="260"/>
            <ac:spMk id="3" creationId="{B2B40838-84AF-51F1-2F28-67D4469A4FCD}"/>
          </ac:spMkLst>
        </pc:spChg>
        <pc:picChg chg="add mod">
          <ac:chgData name="saif siddiqui" userId="96bb672f4a89912b" providerId="LiveId" clId="{A8B009FD-9389-4E07-BCFA-EC92353844F4}" dt="2026-06-29T04:04:36.120" v="500" actId="1076"/>
          <ac:picMkLst>
            <pc:docMk/>
            <pc:sldMk cId="60085631" sldId="260"/>
            <ac:picMk id="4" creationId="{5182C782-A0A1-58DC-37FF-2A62B8FDFFED}"/>
          </ac:picMkLst>
        </pc:picChg>
      </pc:sldChg>
      <pc:sldChg chg="addSp modSp mod">
        <pc:chgData name="saif siddiqui" userId="96bb672f4a89912b" providerId="LiveId" clId="{A8B009FD-9389-4E07-BCFA-EC92353844F4}" dt="2026-06-29T04:30:36.474" v="625" actId="20577"/>
        <pc:sldMkLst>
          <pc:docMk/>
          <pc:sldMk cId="865484464" sldId="261"/>
        </pc:sldMkLst>
        <pc:spChg chg="mod">
          <ac:chgData name="saif siddiqui" userId="96bb672f4a89912b" providerId="LiveId" clId="{A8B009FD-9389-4E07-BCFA-EC92353844F4}" dt="2026-06-29T04:30:36.474" v="625" actId="20577"/>
          <ac:spMkLst>
            <pc:docMk/>
            <pc:sldMk cId="865484464" sldId="261"/>
            <ac:spMk id="2" creationId="{2E5156DE-CC95-5D30-4120-1F85D2B13569}"/>
          </ac:spMkLst>
        </pc:spChg>
        <pc:spChg chg="mod">
          <ac:chgData name="saif siddiqui" userId="96bb672f4a89912b" providerId="LiveId" clId="{A8B009FD-9389-4E07-BCFA-EC92353844F4}" dt="2026-06-29T04:16:32.027" v="523" actId="2711"/>
          <ac:spMkLst>
            <pc:docMk/>
            <pc:sldMk cId="865484464" sldId="261"/>
            <ac:spMk id="3" creationId="{33BFA65C-80EC-FFD5-A907-20A2BB82078C}"/>
          </ac:spMkLst>
        </pc:spChg>
        <pc:picChg chg="add mod">
          <ac:chgData name="saif siddiqui" userId="96bb672f4a89912b" providerId="LiveId" clId="{A8B009FD-9389-4E07-BCFA-EC92353844F4}" dt="2026-06-29T04:08:32.268" v="507" actId="1076"/>
          <ac:picMkLst>
            <pc:docMk/>
            <pc:sldMk cId="865484464" sldId="261"/>
            <ac:picMk id="4" creationId="{EA61F5D9-E9D0-9C6A-A538-B98C8E7CA673}"/>
          </ac:picMkLst>
        </pc:picChg>
      </pc:sldChg>
      <pc:sldChg chg="addSp modSp mod">
        <pc:chgData name="saif siddiqui" userId="96bb672f4a89912b" providerId="LiveId" clId="{A8B009FD-9389-4E07-BCFA-EC92353844F4}" dt="2026-06-29T04:30:28.079" v="610" actId="20577"/>
        <pc:sldMkLst>
          <pc:docMk/>
          <pc:sldMk cId="2291255113" sldId="262"/>
        </pc:sldMkLst>
        <pc:spChg chg="mod">
          <ac:chgData name="saif siddiqui" userId="96bb672f4a89912b" providerId="LiveId" clId="{A8B009FD-9389-4E07-BCFA-EC92353844F4}" dt="2026-06-29T04:30:28.079" v="610" actId="20577"/>
          <ac:spMkLst>
            <pc:docMk/>
            <pc:sldMk cId="2291255113" sldId="262"/>
            <ac:spMk id="2" creationId="{62AFF538-4909-D3E7-D447-F01212B3F5A5}"/>
          </ac:spMkLst>
        </pc:spChg>
        <pc:spChg chg="mod">
          <ac:chgData name="saif siddiqui" userId="96bb672f4a89912b" providerId="LiveId" clId="{A8B009FD-9389-4E07-BCFA-EC92353844F4}" dt="2026-06-29T04:16:48.798" v="525" actId="2711"/>
          <ac:spMkLst>
            <pc:docMk/>
            <pc:sldMk cId="2291255113" sldId="262"/>
            <ac:spMk id="3" creationId="{FA934E63-1D77-4458-EF0D-AFB97A4885FD}"/>
          </ac:spMkLst>
        </pc:spChg>
        <pc:picChg chg="add mod">
          <ac:chgData name="saif siddiqui" userId="96bb672f4a89912b" providerId="LiveId" clId="{A8B009FD-9389-4E07-BCFA-EC92353844F4}" dt="2026-06-29T04:11:22.979" v="514" actId="1076"/>
          <ac:picMkLst>
            <pc:docMk/>
            <pc:sldMk cId="2291255113" sldId="262"/>
            <ac:picMk id="4" creationId="{8F346949-17AC-A947-BF1C-AB8196E5B1F6}"/>
          </ac:picMkLst>
        </pc:picChg>
      </pc:sldChg>
      <pc:sldChg chg="addSp delSp modSp mod">
        <pc:chgData name="saif siddiqui" userId="96bb672f4a89912b" providerId="LiveId" clId="{A8B009FD-9389-4E07-BCFA-EC92353844F4}" dt="2026-06-29T04:27:49.560" v="598" actId="20577"/>
        <pc:sldMkLst>
          <pc:docMk/>
          <pc:sldMk cId="2199174477" sldId="263"/>
        </pc:sldMkLst>
        <pc:spChg chg="mod">
          <ac:chgData name="saif siddiqui" userId="96bb672f4a89912b" providerId="LiveId" clId="{A8B009FD-9389-4E07-BCFA-EC92353844F4}" dt="2026-06-29T04:27:49.560" v="598" actId="20577"/>
          <ac:spMkLst>
            <pc:docMk/>
            <pc:sldMk cId="2199174477" sldId="263"/>
            <ac:spMk id="2" creationId="{6B4817A3-7D05-DEB4-6045-DCF9C1E843E8}"/>
          </ac:spMkLst>
        </pc:spChg>
        <pc:spChg chg="add del mod">
          <ac:chgData name="saif siddiqui" userId="96bb672f4a89912b" providerId="LiveId" clId="{A8B009FD-9389-4E07-BCFA-EC92353844F4}" dt="2026-06-29T04:23:02.181" v="578" actId="21"/>
          <ac:spMkLst>
            <pc:docMk/>
            <pc:sldMk cId="2199174477" sldId="263"/>
            <ac:spMk id="10" creationId="{FA3A4B91-1616-AB30-00D4-E3DA962F2277}"/>
          </ac:spMkLst>
        </pc:spChg>
        <pc:spChg chg="add del mod">
          <ac:chgData name="saif siddiqui" userId="96bb672f4a89912b" providerId="LiveId" clId="{A8B009FD-9389-4E07-BCFA-EC92353844F4}" dt="2026-06-29T04:23:09.694" v="582"/>
          <ac:spMkLst>
            <pc:docMk/>
            <pc:sldMk cId="2199174477" sldId="263"/>
            <ac:spMk id="11" creationId="{48C19C8D-1674-2AD9-6A34-BE0150B73608}"/>
          </ac:spMkLst>
        </pc:spChg>
        <pc:graphicFrameChg chg="add del mod modGraphic">
          <ac:chgData name="saif siddiqui" userId="96bb672f4a89912b" providerId="LiveId" clId="{A8B009FD-9389-4E07-BCFA-EC92353844F4}" dt="2026-06-29T04:23:02.181" v="578" actId="21"/>
          <ac:graphicFrameMkLst>
            <pc:docMk/>
            <pc:sldMk cId="2199174477" sldId="263"/>
            <ac:graphicFrameMk id="4" creationId="{8AF1A60E-9069-9CD4-1554-7CF20B26A12E}"/>
          </ac:graphicFrameMkLst>
        </pc:graphicFrameChg>
        <pc:cxnChg chg="add del mod">
          <ac:chgData name="saif siddiqui" userId="96bb672f4a89912b" providerId="LiveId" clId="{A8B009FD-9389-4E07-BCFA-EC92353844F4}" dt="2026-06-29T04:23:15.659" v="584" actId="21"/>
          <ac:cxnSpMkLst>
            <pc:docMk/>
            <pc:sldMk cId="2199174477" sldId="263"/>
            <ac:cxnSpMk id="5" creationId="{4F548DC5-653C-52FA-29DA-3BA823498C43}"/>
          </ac:cxnSpMkLst>
        </pc:cxnChg>
      </pc:sldChg>
      <pc:sldChg chg="modSp mod">
        <pc:chgData name="saif siddiqui" userId="96bb672f4a89912b" providerId="LiveId" clId="{A8B009FD-9389-4E07-BCFA-EC92353844F4}" dt="2026-06-29T04:31:07.447" v="690" actId="20577"/>
        <pc:sldMkLst>
          <pc:docMk/>
          <pc:sldMk cId="95282724" sldId="264"/>
        </pc:sldMkLst>
        <pc:spChg chg="mod">
          <ac:chgData name="saif siddiqui" userId="96bb672f4a89912b" providerId="LiveId" clId="{A8B009FD-9389-4E07-BCFA-EC92353844F4}" dt="2026-06-29T04:31:07.447" v="690" actId="20577"/>
          <ac:spMkLst>
            <pc:docMk/>
            <pc:sldMk cId="95282724" sldId="264"/>
            <ac:spMk id="2" creationId="{FA88C122-FE2D-83D0-CD88-AEF7ADE61B89}"/>
          </ac:spMkLst>
        </pc:spChg>
        <pc:spChg chg="mod">
          <ac:chgData name="saif siddiqui" userId="96bb672f4a89912b" providerId="LiveId" clId="{A8B009FD-9389-4E07-BCFA-EC92353844F4}" dt="2026-06-29T04:17:51.419" v="531" actId="2711"/>
          <ac:spMkLst>
            <pc:docMk/>
            <pc:sldMk cId="95282724" sldId="264"/>
            <ac:spMk id="3" creationId="{9C763026-631A-2640-F946-4C122318B376}"/>
          </ac:spMkLst>
        </pc:spChg>
      </pc:sldChg>
      <pc:sldChg chg="modSp mod">
        <pc:chgData name="saif siddiqui" userId="96bb672f4a89912b" providerId="LiveId" clId="{A8B009FD-9389-4E07-BCFA-EC92353844F4}" dt="2026-06-29T04:18:58.244" v="556" actId="20577"/>
        <pc:sldMkLst>
          <pc:docMk/>
          <pc:sldMk cId="436345418" sldId="265"/>
        </pc:sldMkLst>
        <pc:spChg chg="mod">
          <ac:chgData name="saif siddiqui" userId="96bb672f4a89912b" providerId="LiveId" clId="{A8B009FD-9389-4E07-BCFA-EC92353844F4}" dt="2026-06-29T04:18:17.314" v="532" actId="2711"/>
          <ac:spMkLst>
            <pc:docMk/>
            <pc:sldMk cId="436345418" sldId="265"/>
            <ac:spMk id="2" creationId="{338DAE46-DA47-50AF-F49D-104F2D0D706D}"/>
          </ac:spMkLst>
        </pc:spChg>
        <pc:spChg chg="mod">
          <ac:chgData name="saif siddiqui" userId="96bb672f4a89912b" providerId="LiveId" clId="{A8B009FD-9389-4E07-BCFA-EC92353844F4}" dt="2026-06-29T04:18:58.244" v="556" actId="20577"/>
          <ac:spMkLst>
            <pc:docMk/>
            <pc:sldMk cId="436345418" sldId="265"/>
            <ac:spMk id="3" creationId="{3FB4B1A5-12B2-E5D6-011A-F9E2470F61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412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0438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08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81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94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9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2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286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905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169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00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CFA2AD8-486A-48F3-855B-88F7F424221B}" type="datetimeFigureOut">
              <a:rPr lang="en-IN" smtClean="0"/>
              <a:t>29-06-2026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AB77F01-F938-4EB5-A832-6F699C1675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74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AE46-DA47-50AF-F49D-104F2D0D7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45456"/>
          </a:xfrm>
        </p:spPr>
        <p:txBody>
          <a:bodyPr>
            <a:normAutofit fontScale="90000"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B1A5-12B2-E5D6-011A-F9E2470F6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6554"/>
            <a:ext cx="10515600" cy="38542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FINANCIAL YEAR, ASSESSMENT YEAR,</a:t>
            </a:r>
          </a:p>
          <a:p>
            <a:pPr marL="0" indent="0">
              <a:buNone/>
            </a:pPr>
            <a:r>
              <a:rPr lang="en-IN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TAX YEAR, CALENDER YEAR, PREVIOUS YEAR</a:t>
            </a:r>
          </a:p>
          <a:p>
            <a:pPr marL="0" indent="0">
              <a:buNone/>
            </a:pPr>
            <a:endParaRPr lang="en-I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                     SUBMITTED TO:</a:t>
            </a:r>
          </a:p>
          <a:p>
            <a:pPr marL="0" indent="0">
              <a:buNone/>
            </a:pPr>
            <a:r>
              <a:rPr lang="en-IN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Saniya Usmani                                                               Shashwat Singhal                                                                                                                         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43634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BFB5B-04B5-A869-1FFF-2B9F052E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              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Year (FY)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7B335-0196-F83F-2ED4-AEB8BB454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b="1" dirty="0"/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Financial Year is the period during which income is earned and financial transactions are recorded.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Starts on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1st April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Ends on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31st March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next year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FY 2025–26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Begins: 1 April 2025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Ends: 31 March 2026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income earned during this period is considered for taxation.</a:t>
            </a:r>
          </a:p>
          <a:p>
            <a:endParaRPr lang="en-IN" dirty="0"/>
          </a:p>
        </p:txBody>
      </p:sp>
      <p:pic>
        <p:nvPicPr>
          <p:cNvPr id="4" name="Picture 3" descr="financial-year-end.png (1200×800)">
            <a:extLst>
              <a:ext uri="{FF2B5EF4-FFF2-40B4-BE49-F238E27FC236}">
                <a16:creationId xmlns:a16="http://schemas.microsoft.com/office/drawing/2014/main" id="{FEB78562-94DF-8777-5BB3-D1B159D68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636" y="4447308"/>
            <a:ext cx="3293918" cy="19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99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D754A-4683-5AF4-116C-07925DC3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           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Year (AY)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9E55D-5BB6-694F-49CA-A11A8186B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b="1" dirty="0"/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Assessment Year is the year immediately following the Financial Year in which income is assessed and taxed.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earned in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FY 2025–26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Assessed in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 2026–27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Returns (ITR) are filed in the Assessment Year.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authorities assess taxable income during this period.</a:t>
            </a:r>
          </a:p>
          <a:p>
            <a:endParaRPr lang="en-IN" dirty="0"/>
          </a:p>
        </p:txBody>
      </p:sp>
      <p:pic>
        <p:nvPicPr>
          <p:cNvPr id="4" name="Picture 3" descr="photo-year-of-assessment-ya-400x300-1.jpg (400×300)">
            <a:extLst>
              <a:ext uri="{FF2B5EF4-FFF2-40B4-BE49-F238E27FC236}">
                <a16:creationId xmlns:a16="http://schemas.microsoft.com/office/drawing/2014/main" id="{4F5417A0-4898-1F72-691D-BC58A4F46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017" y="3979718"/>
            <a:ext cx="3117273" cy="242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B83D-E177-E96F-94F3-30FAFFA4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             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Year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40838-84AF-51F1-2F28-67D4469A4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Income Tax Act, the Previous Year refers to the year in which income is actually earned.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income is earned during: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April 2025 to 31 March 2026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Year = FY 2025–26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Year = AY 2026–27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in most cases, Previous Year and Financial Year are the same.</a:t>
            </a:r>
          </a:p>
          <a:p>
            <a:endParaRPr lang="en-IN" dirty="0"/>
          </a:p>
        </p:txBody>
      </p:sp>
      <p:pic>
        <p:nvPicPr>
          <p:cNvPr id="4" name="Picture 3" descr="Previous-Papers.jpg (287×151)">
            <a:extLst>
              <a:ext uri="{FF2B5EF4-FFF2-40B4-BE49-F238E27FC236}">
                <a16:creationId xmlns:a16="http://schemas.microsoft.com/office/drawing/2014/main" id="{5182C782-A0A1-58DC-37FF-2A62B8FDF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262" y="4995862"/>
            <a:ext cx="2733675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5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56DE-CC95-5D30-4120-1F85D2B1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            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Year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FA65C-80EC-FFD5-A907-20A2BB820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Tax Year is the period for which tax liability is calculated.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India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Tax Year generally coincides with the Financial Year.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Year 2025–26: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April 2025 to 31 March 2026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earned during this period is used to calculate tax liability.</a:t>
            </a:r>
          </a:p>
          <a:p>
            <a:endParaRPr lang="en-IN" dirty="0"/>
          </a:p>
        </p:txBody>
      </p:sp>
      <p:pic>
        <p:nvPicPr>
          <p:cNvPr id="4" name="Picture 3" descr="tax-year.jpg (2400×1600)">
            <a:extLst>
              <a:ext uri="{FF2B5EF4-FFF2-40B4-BE49-F238E27FC236}">
                <a16:creationId xmlns:a16="http://schemas.microsoft.com/office/drawing/2014/main" id="{EA61F5D9-E9D0-9C6A-A538-B98C8E7CA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380" y="436418"/>
            <a:ext cx="3183083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8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F538-4909-D3E7-D447-F01212B3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          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Calendar Year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34E63-1D77-4458-EF0D-AFB97A488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b="1" dirty="0"/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Calendar Year follows the standard January-to-December cycle.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Starts: 1 January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Ends: 31 December </a:t>
            </a: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Calendar Year 2025: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January 2025 to 31 December 2025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countries and international businesses use the calendar year for reporting purposes.</a:t>
            </a:r>
          </a:p>
          <a:p>
            <a:endParaRPr lang="en-IN" dirty="0"/>
          </a:p>
        </p:txBody>
      </p:sp>
      <p:pic>
        <p:nvPicPr>
          <p:cNvPr id="4" name="Picture 3" descr="year-calendar-design-2PE15H1.jpg (1300×1390)">
            <a:extLst>
              <a:ext uri="{FF2B5EF4-FFF2-40B4-BE49-F238E27FC236}">
                <a16:creationId xmlns:a16="http://schemas.microsoft.com/office/drawing/2014/main" id="{8F346949-17AC-A947-BF1C-AB8196E5B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611" y="423128"/>
            <a:ext cx="2660072" cy="316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5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817A3-7D05-DEB4-6045-DCF9C1E84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Comparison table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F1A60E-9069-9CD4-1554-7CF20B26A1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726336"/>
              </p:ext>
            </p:extLst>
          </p:nvPr>
        </p:nvGraphicFramePr>
        <p:xfrm>
          <a:off x="654627" y="1769805"/>
          <a:ext cx="9775789" cy="4250051"/>
        </p:xfrm>
        <a:graphic>
          <a:graphicData uri="http://schemas.openxmlformats.org/drawingml/2006/table">
            <a:tbl>
              <a:tblPr/>
              <a:tblGrid>
                <a:gridCol w="1789811">
                  <a:extLst>
                    <a:ext uri="{9D8B030D-6E8A-4147-A177-3AD203B41FA5}">
                      <a16:colId xmlns:a16="http://schemas.microsoft.com/office/drawing/2014/main" val="3549713536"/>
                    </a:ext>
                  </a:extLst>
                </a:gridCol>
                <a:gridCol w="3992989">
                  <a:extLst>
                    <a:ext uri="{9D8B030D-6E8A-4147-A177-3AD203B41FA5}">
                      <a16:colId xmlns:a16="http://schemas.microsoft.com/office/drawing/2014/main" val="453471840"/>
                    </a:ext>
                  </a:extLst>
                </a:gridCol>
                <a:gridCol w="3992989">
                  <a:extLst>
                    <a:ext uri="{9D8B030D-6E8A-4147-A177-3AD203B41FA5}">
                      <a16:colId xmlns:a16="http://schemas.microsoft.com/office/drawing/2014/main" val="3197409951"/>
                    </a:ext>
                  </a:extLst>
                </a:gridCol>
              </a:tblGrid>
              <a:tr h="697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Period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12829"/>
                  </a:ext>
                </a:extLst>
              </a:tr>
              <a:tr h="697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April – 31 March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Recording income and expenses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884610"/>
                  </a:ext>
                </a:extLst>
              </a:tr>
              <a:tr h="76323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 after FY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Assessment and taxation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935223"/>
                  </a:ext>
                </a:extLst>
              </a:tr>
              <a:tr h="697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Previous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Same as FY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Income earning period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431091"/>
                  </a:ext>
                </a:extLst>
              </a:tr>
              <a:tr h="697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Usually same as FY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 computation period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312494"/>
                  </a:ext>
                </a:extLst>
              </a:tr>
              <a:tr h="6973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Calendar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January – 31 December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civil and business reporting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871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9174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8C122-FE2D-83D0-CD88-AEF7ADE6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/>
            </a:br>
            <a:r>
              <a:rPr lang="en-IN"/>
              <a:t>                  </a:t>
            </a: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63026-631A-2640-F946-4C122318B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Takeaways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Year is the period of earning income.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Year is when income is assessed for tax.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Year generally equals the Financial Year.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Year is the period used for tax calculations.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Calendar Year runs from January to December.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282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6376</TotalTime>
  <Words>435</Words>
  <Application>Microsoft Office PowerPoint</Application>
  <PresentationFormat>Widescreen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Century Gothic</vt:lpstr>
      <vt:lpstr>Garamond</vt:lpstr>
      <vt:lpstr>Times New Roman</vt:lpstr>
      <vt:lpstr>Savon</vt:lpstr>
      <vt:lpstr>RESEARCH PROJECT REPORT IN FULFILMENT OF SUMMER INTERNSHIP PROJECT</vt:lpstr>
      <vt:lpstr>                  Financial Year (FY) </vt:lpstr>
      <vt:lpstr>               Assessment Year (AY) </vt:lpstr>
      <vt:lpstr>                 Previous Year </vt:lpstr>
      <vt:lpstr>                Tax Year </vt:lpstr>
      <vt:lpstr>             Calendar Year </vt:lpstr>
      <vt:lpstr>              Comparison table</vt:lpstr>
      <vt:lpstr>                   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2026-06-24T05:07:38Z</dcterms:created>
  <dcterms:modified xsi:type="dcterms:W3CDTF">2026-06-29T04:31:08Z</dcterms:modified>
</cp:coreProperties>
</file>